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6" r:id="rId6"/>
    <p:sldId id="261" r:id="rId7"/>
    <p:sldId id="260" r:id="rId8"/>
    <p:sldId id="263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8458200" cy="1902073"/>
          </a:xfrm>
        </p:spPr>
        <p:txBody>
          <a:bodyPr>
            <a:normAutofit/>
          </a:bodyPr>
          <a:lstStyle/>
          <a:p>
            <a:r>
              <a:rPr lang="ru-RU" dirty="0">
                <a:latin typeface="+mn-lt"/>
              </a:rPr>
              <a:t>Программа взаимодействия наставника и наставляемого </a:t>
            </a:r>
            <a:br>
              <a:rPr lang="ru-RU" dirty="0">
                <a:latin typeface="+mn-lt"/>
              </a:rPr>
            </a:br>
            <a:endParaRPr lang="ru-RU" sz="2700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75800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ФИО наставника (слушателя курса): </a:t>
            </a:r>
            <a:r>
              <a:rPr lang="ru-RU" dirty="0" err="1" smtClean="0"/>
              <a:t>Муковозчик</a:t>
            </a:r>
            <a:r>
              <a:rPr lang="ru-RU" dirty="0" smtClean="0"/>
              <a:t> Ирина Алексеевна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Организация: </a:t>
            </a:r>
            <a:r>
              <a:rPr lang="ru-RU" dirty="0" smtClean="0"/>
              <a:t>МБОУ «</a:t>
            </a:r>
            <a:r>
              <a:rPr lang="ru-RU" dirty="0" err="1" smtClean="0"/>
              <a:t>Новомитропольская</a:t>
            </a:r>
            <a:r>
              <a:rPr lang="ru-RU" dirty="0" smtClean="0"/>
              <a:t>  средняя школа»</a:t>
            </a:r>
            <a:endParaRPr lang="ru-RU" dirty="0"/>
          </a:p>
          <a:p>
            <a:pPr algn="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56792"/>
            <a:ext cx="822960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Локальные нормативные акты образовательной организации: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Образовательной организации разработано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«Положение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ОО 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наставничестве».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настоящее время в МБОУ работает один молодой специалист. В дальнейшем планируется привлечение молодых специалистов.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573900"/>
          </a:xfrm>
        </p:spPr>
        <p:txBody>
          <a:bodyPr/>
          <a:lstStyle/>
          <a:p>
            <a:pPr algn="just"/>
            <a:r>
              <a:rPr lang="ru-RU" dirty="0"/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cap="small" dirty="0"/>
              <a:t> </a:t>
            </a:r>
            <a:r>
              <a:rPr lang="ru-RU" sz="3600" b="1" cap="small" dirty="0">
                <a:solidFill>
                  <a:schemeClr val="tx1"/>
                </a:solidFill>
                <a:latin typeface="+mn-lt"/>
              </a:rPr>
              <a:t>общие положения программы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3600400"/>
          </a:xfrm>
        </p:spPr>
        <p:txBody>
          <a:bodyPr>
            <a:normAutofit fontScale="70000" lnSpcReduction="20000"/>
          </a:bodyPr>
          <a:lstStyle/>
          <a:p>
            <a:pPr marL="109728" indent="0" algn="just"/>
            <a:r>
              <a:rPr lang="ru-RU" sz="3200" dirty="0" smtClean="0"/>
              <a:t>Молодой специалист. Возраст-35 лет.  Опыт  работы в ОУ  менее одного года.</a:t>
            </a:r>
            <a:endParaRPr lang="ru-RU" sz="3200" dirty="0"/>
          </a:p>
          <a:p>
            <a:pPr marL="109728" indent="0" algn="just"/>
            <a:r>
              <a:rPr lang="ru-RU" sz="3200" dirty="0" smtClean="0"/>
              <a:t>Испытывает трудности в организации учебного процесса</a:t>
            </a:r>
            <a:endParaRPr lang="ru-RU" sz="3200" dirty="0"/>
          </a:p>
          <a:p>
            <a:pPr marL="109728" indent="0" algn="just">
              <a:buNone/>
            </a:pPr>
            <a:r>
              <a:rPr lang="ru-RU" sz="3200" dirty="0" smtClean="0"/>
              <a:t>Сильные стороны наставляемого:</a:t>
            </a:r>
          </a:p>
          <a:p>
            <a:pPr marL="109728" indent="0" algn="just">
              <a:buNone/>
            </a:pPr>
            <a:r>
              <a:rPr lang="ru-RU" sz="3200" dirty="0" smtClean="0"/>
              <a:t>л</a:t>
            </a:r>
            <a:r>
              <a:rPr lang="ru-RU" sz="3200" dirty="0" smtClean="0"/>
              <a:t>идерские </a:t>
            </a:r>
            <a:r>
              <a:rPr lang="ru-RU" sz="3200" dirty="0" smtClean="0"/>
              <a:t>качества, активная жизненная позиция, </a:t>
            </a:r>
            <a:r>
              <a:rPr lang="ru-RU" sz="3200" dirty="0" err="1" smtClean="0"/>
              <a:t>стрессоустойчивость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Увлечения: участие в художественной самодеятельности</a:t>
            </a:r>
            <a:r>
              <a:rPr lang="ru-RU" sz="3200" dirty="0" smtClean="0"/>
              <a:t>.</a:t>
            </a:r>
          </a:p>
          <a:p>
            <a:pPr marL="109728" indent="0" algn="just">
              <a:buNone/>
            </a:pPr>
            <a:r>
              <a:rPr lang="ru-RU" sz="3200" dirty="0" smtClean="0"/>
              <a:t>Испытывает трудности при планировании и ведении урока.</a:t>
            </a:r>
            <a:endParaRPr lang="ru-RU" sz="3200" dirty="0" smtClean="0"/>
          </a:p>
          <a:p>
            <a:pPr marL="109728" indent="0" algn="just">
              <a:buNone/>
            </a:pP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cap="small" dirty="0"/>
              <a:t> </a:t>
            </a:r>
            <a:r>
              <a:rPr lang="ru-RU" sz="3600" b="1" cap="small" dirty="0">
                <a:solidFill>
                  <a:schemeClr val="tx1"/>
                </a:solidFill>
                <a:latin typeface="+mn-lt"/>
              </a:rPr>
              <a:t>профиль наставляемого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312368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Проблема:</a:t>
            </a:r>
            <a:r>
              <a:rPr lang="ru-RU" sz="1800" dirty="0" smtClean="0"/>
              <a:t> интеграция молодого учителя в педагогическую профессию.</a:t>
            </a:r>
            <a:endParaRPr lang="ru-RU" sz="1800" dirty="0"/>
          </a:p>
          <a:p>
            <a:pPr algn="just"/>
            <a:r>
              <a:rPr lang="ru-RU" sz="1800" b="1" dirty="0" smtClean="0"/>
              <a:t>Цель:</a:t>
            </a:r>
            <a:r>
              <a:rPr lang="ru-RU" sz="1800" dirty="0" smtClean="0"/>
              <a:t> помощь молодому педагогу в нахождении своей траектории личностно-профессионального роста на этапе вхождения в профессию и последующей реализации в ней. </a:t>
            </a:r>
            <a:endParaRPr lang="ru-RU" sz="1800" dirty="0"/>
          </a:p>
          <a:p>
            <a:pPr algn="just"/>
            <a:r>
              <a:rPr lang="ru-RU" sz="1800" b="1" dirty="0" smtClean="0"/>
              <a:t>Задачи:</a:t>
            </a:r>
            <a:r>
              <a:rPr lang="ru-RU" sz="1800" dirty="0" smtClean="0"/>
              <a:t> оказывать поддержку молодому специалисту в преодолении профессиональных затруднений;</a:t>
            </a:r>
          </a:p>
          <a:p>
            <a:pPr algn="just"/>
            <a:r>
              <a:rPr lang="ru-RU" sz="1800" dirty="0" smtClean="0"/>
              <a:t>Помочь молодому специалисту в сохранении интереса к педагогической деятельности и закреплении его в МБОУ «НСШ».</a:t>
            </a:r>
            <a:endParaRPr lang="ru-RU" sz="1800" dirty="0"/>
          </a:p>
          <a:p>
            <a:pPr algn="just"/>
            <a:r>
              <a:rPr lang="ru-RU" sz="1800" b="1" dirty="0"/>
              <a:t>П</a:t>
            </a:r>
            <a:r>
              <a:rPr lang="ru-RU" sz="1800" b="1" dirty="0" smtClean="0"/>
              <a:t>ланируемые результаты</a:t>
            </a:r>
            <a:r>
              <a:rPr lang="ru-RU" sz="1800" dirty="0" smtClean="0"/>
              <a:t>: успешная адаптация молодого педагога в ОУ; повышение профессиональной компетенции</a:t>
            </a:r>
            <a:r>
              <a:rPr lang="ru-RU" sz="1800" dirty="0" smtClean="0"/>
              <a:t> </a:t>
            </a:r>
            <a:r>
              <a:rPr lang="ru-RU" sz="1800" dirty="0" smtClean="0"/>
              <a:t>молодого специалиста в вопросах обучения и воспитания; использование в работе начинающего педагога современных педагогических технологий.</a:t>
            </a:r>
            <a:endParaRPr lang="ru-RU" sz="1800" dirty="0" smtClean="0"/>
          </a:p>
          <a:p>
            <a:pPr algn="just"/>
            <a:r>
              <a:rPr lang="ru-RU" sz="1800" dirty="0" smtClean="0"/>
              <a:t>Срок реализации программы наставничества: апрель-май 2024 учебный год.</a:t>
            </a:r>
            <a:endParaRPr lang="ru-RU" sz="1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cap="small" dirty="0">
                <a:solidFill>
                  <a:schemeClr val="tx1"/>
                </a:solidFill>
                <a:latin typeface="Georgia" panose="02040502050405020303" pitchFamily="18" charset="0"/>
              </a:rPr>
              <a:t> проблема, цели, задачи, </a:t>
            </a:r>
          </a:p>
          <a:p>
            <a:pPr algn="ctr"/>
            <a:r>
              <a:rPr lang="ru-RU" sz="2400" b="1" cap="small" dirty="0">
                <a:solidFill>
                  <a:schemeClr val="tx1"/>
                </a:solidFill>
                <a:latin typeface="Georgia" panose="02040502050405020303" pitchFamily="18" charset="0"/>
              </a:rPr>
              <a:t>ожидаемые результаты программы</a:t>
            </a:r>
            <a:endParaRPr lang="ru-RU" sz="2400" cap="small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19675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06067978"/>
              </p:ext>
            </p:extLst>
          </p:nvPr>
        </p:nvGraphicFramePr>
        <p:xfrm>
          <a:off x="312001" y="1268760"/>
          <a:ext cx="8580479" cy="1312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72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442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Мероприятия / цель  мероприятия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Действия  наставника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/>
                        <a:t>Действия  наставляемого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Сроки 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/>
                        <a:t>Планируемый результат/ способ</a:t>
                      </a:r>
                      <a:r>
                        <a:rPr lang="ru-RU" sz="1500" baseline="0" dirty="0"/>
                        <a:t> его проверки </a:t>
                      </a: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Взаимопосещение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уроков, внеурочных занятий, воспитательных событий с целью оказания методической помощи молодому педагогу.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Совместный анализ проведенных уроков, внеурочных занятий, воспитательных событий. </a:t>
                      </a:r>
                    </a:p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Наблюдение. Рефлексия.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Совместный анализ проведенных уроков, внеурочных занятий, воспитательных событий.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Рефлексия.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Апрель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Заполнение молодым специалистом карты эффективности урока.</a:t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Проявляет способность к анализу своей деятельности и осмыслению опыта.</a:t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Подготовка открытого урока и выступления-презентации</a:t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Совместный анализ проведенного открытого  урока. Наблюдение. Выработка наставником рекомендаций</a:t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Совместный анализ проведенного урока.</a:t>
                      </a:r>
                      <a:r>
                        <a:rPr kumimoji="0" lang="ru-RU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18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Рефлексия.</a:t>
                      </a:r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планирование и ведение урока, освоение современных техник ведения урока.</a:t>
                      </a:r>
                    </a:p>
                    <a:p>
                      <a: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Изучение молодым педагогом памяток: «Как организовать дисциплину в классе и завоевать авторитет?», «8 способов удержать внимание»</a:t>
                      </a:r>
                      <a:br>
                        <a:rPr kumimoji="0" lang="ru-RU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cap="small" dirty="0"/>
              <a:t> </a:t>
            </a:r>
            <a:r>
              <a:rPr lang="ru-RU" sz="3600" b="1" cap="small" dirty="0">
                <a:solidFill>
                  <a:schemeClr val="tx1"/>
                </a:solidFill>
                <a:latin typeface="+mn-lt"/>
              </a:rPr>
              <a:t>содержание программы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r>
              <a:rPr lang="ru-RU" dirty="0" smtClean="0"/>
              <a:t>1.Определение общих ценностей.</a:t>
            </a:r>
          </a:p>
          <a:p>
            <a:r>
              <a:rPr lang="ru-RU" dirty="0" smtClean="0"/>
              <a:t>2.</a:t>
            </a:r>
            <a:r>
              <a:rPr lang="ru-RU" dirty="0" smtClean="0"/>
              <a:t> Создание благоприятной среды, в которой наставляемый воспринимает наставничество как почётную миссию.</a:t>
            </a:r>
          </a:p>
          <a:p>
            <a:r>
              <a:rPr lang="ru-RU" dirty="0" smtClean="0"/>
              <a:t>3.Участие в конкурсе педагогического мастерства «Педагогический дебют»</a:t>
            </a:r>
            <a:endParaRPr lang="ru-RU" dirty="0"/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  <a:p>
            <a:r>
              <a:rPr lang="ru-RU" dirty="0"/>
              <a:t>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cap="small" dirty="0"/>
              <a:t> </a:t>
            </a:r>
            <a:r>
              <a:rPr lang="ru-RU" sz="3600" b="1" cap="small" dirty="0">
                <a:solidFill>
                  <a:schemeClr val="tx1"/>
                </a:solidFill>
                <a:latin typeface="+mn-lt"/>
              </a:rPr>
              <a:t>способы мотивации наставляемых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11946356"/>
              </p:ext>
            </p:extLst>
          </p:nvPr>
        </p:nvGraphicFramePr>
        <p:xfrm>
          <a:off x="323526" y="1268760"/>
          <a:ext cx="8479908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954">
                  <a:extLst>
                    <a:ext uri="{9D8B030D-6E8A-4147-A177-3AD203B41FA5}">
                      <a16:colId xmlns="" xmlns:a16="http://schemas.microsoft.com/office/drawing/2014/main" val="1481065414"/>
                    </a:ext>
                  </a:extLst>
                </a:gridCol>
                <a:gridCol w="4239954">
                  <a:extLst>
                    <a:ext uri="{9D8B030D-6E8A-4147-A177-3AD203B41FA5}">
                      <a16:colId xmlns="" xmlns:a16="http://schemas.microsoft.com/office/drawing/2014/main" val="2372412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/>
                        <a:t>Этап программы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Техники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77041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Совместное определение проблемы / обсуждение запроса наставляемого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1.Знакомство. Вовлечение наставляемого. </a:t>
                      </a:r>
                    </a:p>
                    <a:p>
                      <a:r>
                        <a:rPr lang="ru-RU" dirty="0" smtClean="0"/>
                        <a:t>2.Первая</a:t>
                      </a:r>
                      <a:r>
                        <a:rPr lang="ru-RU" baseline="0" dirty="0" smtClean="0"/>
                        <a:t> рабочая встреча наставника и наставляемого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229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Совместная постановка целей и задач, планирование мероприятий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Составление Дорожной карты развития наставляемого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Сопровождение наставляемого в </a:t>
                      </a:r>
                      <a:r>
                        <a:rPr lang="ru-RU" baseline="0" dirty="0"/>
                        <a:t> ходе реализации мероприятий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Рабочие встречи, обратная связь, рефлексия. Выстраивание позиции «на равных».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Совместное</a:t>
                      </a:r>
                      <a:r>
                        <a:rPr lang="ru-RU" baseline="0" dirty="0"/>
                        <a:t> определение итогов, обсуждение достигнутых результатов </a:t>
                      </a:r>
                    </a:p>
                    <a:p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5.Итоговая встреча. Упаковка результатов. Итоговая рефлексия.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600" b="1" cap="small" dirty="0">
                <a:latin typeface="Georgia" panose="02040502050405020303" pitchFamily="18" charset="0"/>
              </a:rPr>
              <a:t> </a:t>
            </a:r>
            <a:r>
              <a:rPr lang="ru-RU" sz="2600" b="1" cap="small" dirty="0">
                <a:solidFill>
                  <a:schemeClr val="tx1"/>
                </a:solidFill>
                <a:latin typeface="Georgia" panose="02040502050405020303" pitchFamily="18" charset="0"/>
              </a:rPr>
              <a:t>техники взаимодействия с наставляемым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Программа  завершена 30 мая 2024года.</a:t>
            </a:r>
          </a:p>
          <a:p>
            <a:pPr>
              <a:buNone/>
            </a:pPr>
            <a:r>
              <a:rPr lang="ru-RU" dirty="0" smtClean="0"/>
              <a:t>Молодой специалист проявляет </a:t>
            </a:r>
            <a:r>
              <a:rPr lang="ru-RU" dirty="0" smtClean="0"/>
              <a:t>рефлексивное отношение к своей педагогической деятельности и профессиональному </a:t>
            </a:r>
            <a:r>
              <a:rPr lang="ru-RU" dirty="0" smtClean="0"/>
              <a:t>развитию.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73835" y="557064"/>
            <a:ext cx="8229600" cy="535868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cap="small" dirty="0">
                <a:latin typeface="+mn-lt"/>
              </a:rPr>
              <a:t> </a:t>
            </a:r>
            <a:r>
              <a:rPr lang="ru-RU" sz="3600" b="1" cap="small" dirty="0">
                <a:solidFill>
                  <a:schemeClr val="tx1"/>
                </a:solidFill>
                <a:latin typeface="+mn-lt"/>
              </a:rPr>
              <a:t>прогнозируемые варианты завершения программы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51520" y="1092932"/>
            <a:ext cx="8640960" cy="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432</TotalTime>
  <Words>440</Words>
  <Application>Microsoft Office PowerPoint</Application>
  <PresentationFormat>Экран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Программа взаимодействия наставника и наставляемого  </vt:lpstr>
      <vt:lpstr>Локальные нормативные акты образовательной организации: В Образовательной организации разработано «Положение ОО о наставничестве». В настоящее время в МБОУ работает один молодой специалист. В дальнейшем планируется привлечение молодых специалистов. </vt:lpstr>
      <vt:lpstr>Слайд 3</vt:lpstr>
      <vt:lpstr> 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Итоговая работа по окончании курса: «Наставничество и техники работы наставника»</dc:title>
  <dc:creator>Екатерина Петровна Мерзликина</dc:creator>
  <cp:lastModifiedBy>Irina</cp:lastModifiedBy>
  <cp:revision>67</cp:revision>
  <cp:lastPrinted>2021-03-12T06:48:58Z</cp:lastPrinted>
  <dcterms:created xsi:type="dcterms:W3CDTF">2021-03-11T01:29:53Z</dcterms:created>
  <dcterms:modified xsi:type="dcterms:W3CDTF">2024-04-04T14:25:29Z</dcterms:modified>
</cp:coreProperties>
</file>